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ileron Bold" panose="020B0604020202020204" charset="0"/>
      <p:regular r:id="rId19"/>
    </p:embeddedFont>
    <p:embeddedFont>
      <p:font typeface="Aileron Thin Bold" panose="020B0604020202020204" charset="0"/>
      <p:regular r:id="rId20"/>
    </p:embeddedFont>
    <p:embeddedFont>
      <p:font typeface="Aileron Thin Bold Italics" panose="020B0604020202020204" charset="0"/>
      <p:regular r:id="rId21"/>
    </p:embeddedFont>
    <p:embeddedFont>
      <p:font typeface="IBM Plex Sans" panose="020B0503050203000203" pitchFamily="34" charset="0"/>
      <p:regular r:id="rId22"/>
    </p:embeddedFont>
    <p:embeddedFont>
      <p:font typeface="IBM Plex Sans Bold" panose="020B0803050203000203" charset="0"/>
      <p:regular r:id="rId23"/>
    </p:embeddedFont>
    <p:embeddedFont>
      <p:font typeface="Maven Pro" panose="020B0604020202020204" charset="0"/>
      <p:regular r:id="rId24"/>
    </p:embeddedFont>
    <p:embeddedFont>
      <p:font typeface="Maven Pro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sv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26939" y="8226254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18313" y="8509814"/>
            <a:ext cx="2851374" cy="748486"/>
          </a:xfrm>
          <a:custGeom>
            <a:avLst/>
            <a:gdLst/>
            <a:ahLst/>
            <a:cxnLst/>
            <a:rect l="l" t="t" r="r" b="b"/>
            <a:pathLst>
              <a:path w="2851374" h="748486">
                <a:moveTo>
                  <a:pt x="0" y="0"/>
                </a:moveTo>
                <a:lnTo>
                  <a:pt x="2851374" y="0"/>
                </a:lnTo>
                <a:lnTo>
                  <a:pt x="2851374" y="748486"/>
                </a:lnTo>
                <a:lnTo>
                  <a:pt x="0" y="74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6661" y="-202998"/>
            <a:ext cx="9634678" cy="4183117"/>
          </a:xfrm>
          <a:custGeom>
            <a:avLst/>
            <a:gdLst/>
            <a:ahLst/>
            <a:cxnLst/>
            <a:rect l="l" t="t" r="r" b="b"/>
            <a:pathLst>
              <a:path w="9634678" h="4183117">
                <a:moveTo>
                  <a:pt x="0" y="0"/>
                </a:moveTo>
                <a:lnTo>
                  <a:pt x="9634678" y="0"/>
                </a:lnTo>
                <a:lnTo>
                  <a:pt x="9634678" y="4183117"/>
                </a:lnTo>
                <a:lnTo>
                  <a:pt x="0" y="418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-94907" t="-11458" r="-4663" b="-1344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57797" y="4146806"/>
            <a:ext cx="15572406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0"/>
              </a:lnSpc>
            </a:pPr>
            <a:r>
              <a:rPr lang="en-US" sz="5000" b="1" spc="235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Exploring Work-Related Stress Through Unsupervised Text Analysis on Reddit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02295" y="6346740"/>
            <a:ext cx="10883411" cy="38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51" spc="222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CSSM502, 22 Jan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2295" y="5688269"/>
            <a:ext cx="10883411" cy="38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51" spc="222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Şevval Çakıcı</a:t>
            </a:r>
          </a:p>
        </p:txBody>
      </p:sp>
      <p:sp>
        <p:nvSpPr>
          <p:cNvPr id="8" name="Freeform 8"/>
          <p:cNvSpPr/>
          <p:nvPr/>
        </p:nvSpPr>
        <p:spPr>
          <a:xfrm>
            <a:off x="4326661" y="5868929"/>
            <a:ext cx="9634678" cy="3955012"/>
          </a:xfrm>
          <a:custGeom>
            <a:avLst/>
            <a:gdLst/>
            <a:ahLst/>
            <a:cxnLst/>
            <a:rect l="l" t="t" r="r" b="b"/>
            <a:pathLst>
              <a:path w="9634678" h="3955012">
                <a:moveTo>
                  <a:pt x="0" y="0"/>
                </a:moveTo>
                <a:lnTo>
                  <a:pt x="9634678" y="0"/>
                </a:lnTo>
                <a:lnTo>
                  <a:pt x="9634678" y="3955012"/>
                </a:lnTo>
                <a:lnTo>
                  <a:pt x="0" y="395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-94907" t="-156500" r="-4663" b="-35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915545">
            <a:off x="15537850" y="5240460"/>
            <a:ext cx="3276178" cy="5519375"/>
          </a:xfrm>
          <a:custGeom>
            <a:avLst/>
            <a:gdLst/>
            <a:ahLst/>
            <a:cxnLst/>
            <a:rect l="l" t="t" r="r" b="b"/>
            <a:pathLst>
              <a:path w="3276178" h="5519375">
                <a:moveTo>
                  <a:pt x="0" y="0"/>
                </a:moveTo>
                <a:lnTo>
                  <a:pt x="3276178" y="0"/>
                </a:lnTo>
                <a:lnTo>
                  <a:pt x="3276178" y="5519375"/>
                </a:lnTo>
                <a:lnTo>
                  <a:pt x="0" y="551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5182" b="-104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61764" y="1327032"/>
            <a:ext cx="10745271" cy="7483765"/>
          </a:xfrm>
          <a:custGeom>
            <a:avLst/>
            <a:gdLst/>
            <a:ahLst/>
            <a:cxnLst/>
            <a:rect l="l" t="t" r="r" b="b"/>
            <a:pathLst>
              <a:path w="10745271" h="7483765">
                <a:moveTo>
                  <a:pt x="0" y="0"/>
                </a:moveTo>
                <a:lnTo>
                  <a:pt x="10745271" y="0"/>
                </a:lnTo>
                <a:lnTo>
                  <a:pt x="10745271" y="7483765"/>
                </a:lnTo>
                <a:lnTo>
                  <a:pt x="0" y="7483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Cluster 0: The Daily Grind</a:t>
            </a:r>
          </a:p>
          <a:p>
            <a:pPr algn="l">
              <a:lnSpc>
                <a:spcPts val="2724"/>
              </a:lnSpc>
            </a:pPr>
            <a:r>
              <a:rPr lang="en-US" sz="2499" spc="117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Theme: Workplace Attitudes &amp; Job Experiences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40209"/>
            <a:ext cx="7345281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This cluster respresents the most direct form of work stress. It centers on dissatisfaction with working conditions, management practices, and job security.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9191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91919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Key Descriptors:</a:t>
            </a: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 Management practices, job security, workplace conditions.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84180" y="1677498"/>
            <a:ext cx="9682049" cy="6932003"/>
          </a:xfrm>
          <a:custGeom>
            <a:avLst/>
            <a:gdLst/>
            <a:ahLst/>
            <a:cxnLst/>
            <a:rect l="l" t="t" r="r" b="b"/>
            <a:pathLst>
              <a:path w="9682049" h="6932003">
                <a:moveTo>
                  <a:pt x="0" y="0"/>
                </a:moveTo>
                <a:lnTo>
                  <a:pt x="9682049" y="0"/>
                </a:lnTo>
                <a:lnTo>
                  <a:pt x="9682049" y="6932004"/>
                </a:lnTo>
                <a:lnTo>
                  <a:pt x="0" y="6932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33" r="-2204" b="-33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Cluster 4: Institutional Critique</a:t>
            </a:r>
          </a:p>
          <a:p>
            <a:pPr algn="l">
              <a:lnSpc>
                <a:spcPts val="2724"/>
              </a:lnSpc>
            </a:pPr>
            <a:r>
              <a:rPr lang="en-US" sz="2499" spc="117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Theme: Structural Injustice &amp; Social Frustration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94100"/>
            <a:ext cx="7345281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In this cluster, stress is externalized. The discourse moves away from personal grievances to broader social frustration. It is not just “I am tired”, it is “The system is broken”.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9191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91919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Key Descriptors:</a:t>
            </a: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 Political systems, labor markets, structural injustice.</a:t>
            </a: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B661230-7220-AA88-5D46-9B785A3879EF}"/>
              </a:ext>
            </a:extLst>
          </p:cNvPr>
          <p:cNvSpPr/>
          <p:nvPr/>
        </p:nvSpPr>
        <p:spPr>
          <a:xfrm rot="915545">
            <a:off x="15451356" y="5330993"/>
            <a:ext cx="3276178" cy="5519375"/>
          </a:xfrm>
          <a:custGeom>
            <a:avLst/>
            <a:gdLst/>
            <a:ahLst/>
            <a:cxnLst/>
            <a:rect l="l" t="t" r="r" b="b"/>
            <a:pathLst>
              <a:path w="3276178" h="5519375">
                <a:moveTo>
                  <a:pt x="0" y="0"/>
                </a:moveTo>
                <a:lnTo>
                  <a:pt x="3276178" y="0"/>
                </a:lnTo>
                <a:lnTo>
                  <a:pt x="3276178" y="5519375"/>
                </a:lnTo>
                <a:lnTo>
                  <a:pt x="0" y="551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5182" b="-1047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1307982"/>
            <a:ext cx="9144000" cy="6852438"/>
          </a:xfrm>
          <a:custGeom>
            <a:avLst/>
            <a:gdLst/>
            <a:ahLst/>
            <a:cxnLst/>
            <a:rect l="l" t="t" r="r" b="b"/>
            <a:pathLst>
              <a:path w="9144000" h="6852438">
                <a:moveTo>
                  <a:pt x="0" y="0"/>
                </a:moveTo>
                <a:lnTo>
                  <a:pt x="9144000" y="0"/>
                </a:lnTo>
                <a:lnTo>
                  <a:pt x="9144000" y="6852438"/>
                </a:lnTo>
                <a:lnTo>
                  <a:pt x="0" y="6852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Cluster 5: The Economic Weight</a:t>
            </a:r>
          </a:p>
          <a:p>
            <a:pPr algn="l">
              <a:lnSpc>
                <a:spcPts val="2724"/>
              </a:lnSpc>
            </a:pPr>
            <a:r>
              <a:rPr lang="en-US" sz="2499" spc="117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Theme: Inequality &amp; Material Precarity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94100"/>
            <a:ext cx="7345281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This cluster is dominated by discourse on economic inequality. It emphasizes the gap between effort and reward. It is the stress of survival.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9191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91919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Key Descriptors:</a:t>
            </a: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 Cost of living, financial strain, inequality.</a:t>
            </a: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3FFC0D91-52C0-C3DC-6541-3B25C1B94E22}"/>
              </a:ext>
            </a:extLst>
          </p:cNvPr>
          <p:cNvSpPr/>
          <p:nvPr/>
        </p:nvSpPr>
        <p:spPr>
          <a:xfrm rot="915545">
            <a:off x="15451356" y="5330993"/>
            <a:ext cx="3276178" cy="5519375"/>
          </a:xfrm>
          <a:custGeom>
            <a:avLst/>
            <a:gdLst/>
            <a:ahLst/>
            <a:cxnLst/>
            <a:rect l="l" t="t" r="r" b="b"/>
            <a:pathLst>
              <a:path w="3276178" h="5519375">
                <a:moveTo>
                  <a:pt x="0" y="0"/>
                </a:moveTo>
                <a:lnTo>
                  <a:pt x="3276178" y="0"/>
                </a:lnTo>
                <a:lnTo>
                  <a:pt x="3276178" y="5519375"/>
                </a:lnTo>
                <a:lnTo>
                  <a:pt x="0" y="551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5182" b="-1047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830307" y="802522"/>
            <a:ext cx="10457693" cy="7213767"/>
          </a:xfrm>
          <a:custGeom>
            <a:avLst/>
            <a:gdLst/>
            <a:ahLst/>
            <a:cxnLst/>
            <a:rect l="l" t="t" r="r" b="b"/>
            <a:pathLst>
              <a:path w="10457693" h="7213767">
                <a:moveTo>
                  <a:pt x="0" y="0"/>
                </a:moveTo>
                <a:lnTo>
                  <a:pt x="10457693" y="0"/>
                </a:lnTo>
                <a:lnTo>
                  <a:pt x="10457693" y="7213767"/>
                </a:lnTo>
                <a:lnTo>
                  <a:pt x="0" y="7213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Stress is a Chameleon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70400"/>
            <a:ext cx="734528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People rarely say “I am stressed” in a way that fits a survey box. Work related stress is articulated through multiple discursive modes.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34109" y="2031774"/>
            <a:ext cx="10653891" cy="7844992"/>
          </a:xfrm>
          <a:custGeom>
            <a:avLst/>
            <a:gdLst/>
            <a:ahLst/>
            <a:cxnLst/>
            <a:rect l="l" t="t" r="r" b="b"/>
            <a:pathLst>
              <a:path w="10653891" h="7844992">
                <a:moveTo>
                  <a:pt x="0" y="0"/>
                </a:moveTo>
                <a:lnTo>
                  <a:pt x="10653891" y="0"/>
                </a:lnTo>
                <a:lnTo>
                  <a:pt x="10653891" y="7844992"/>
                </a:lnTo>
                <a:lnTo>
                  <a:pt x="0" y="784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6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Re-visiting the Theory</a:t>
            </a:r>
          </a:p>
        </p:txBody>
      </p:sp>
      <p:sp>
        <p:nvSpPr>
          <p:cNvPr id="7" name="Freeform 7"/>
          <p:cNvSpPr/>
          <p:nvPr/>
        </p:nvSpPr>
        <p:spPr>
          <a:xfrm>
            <a:off x="42865" y="5693893"/>
            <a:ext cx="18245135" cy="4182873"/>
          </a:xfrm>
          <a:custGeom>
            <a:avLst/>
            <a:gdLst/>
            <a:ahLst/>
            <a:cxnLst/>
            <a:rect l="l" t="t" r="r" b="b"/>
            <a:pathLst>
              <a:path w="18245135" h="4182873">
                <a:moveTo>
                  <a:pt x="0" y="0"/>
                </a:moveTo>
                <a:lnTo>
                  <a:pt x="18245135" y="0"/>
                </a:lnTo>
                <a:lnTo>
                  <a:pt x="18245135" y="4182873"/>
                </a:lnTo>
                <a:lnTo>
                  <a:pt x="0" y="4182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" t="-875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989584"/>
            <a:ext cx="734528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How do findings map to Lazarus Cognitive Appraisal Theory?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5761" y="1997499"/>
            <a:ext cx="16057145" cy="8289501"/>
          </a:xfrm>
          <a:custGeom>
            <a:avLst/>
            <a:gdLst/>
            <a:ahLst/>
            <a:cxnLst/>
            <a:rect l="l" t="t" r="r" b="b"/>
            <a:pathLst>
              <a:path w="16057145" h="8289501">
                <a:moveTo>
                  <a:pt x="0" y="0"/>
                </a:moveTo>
                <a:lnTo>
                  <a:pt x="16057145" y="0"/>
                </a:lnTo>
                <a:lnTo>
                  <a:pt x="16057145" y="8289501"/>
                </a:lnTo>
                <a:lnTo>
                  <a:pt x="0" y="8289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Re-visiting the Theory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65" y="3219058"/>
            <a:ext cx="18245135" cy="6039242"/>
          </a:xfrm>
          <a:custGeom>
            <a:avLst/>
            <a:gdLst/>
            <a:ahLst/>
            <a:cxnLst/>
            <a:rect l="l" t="t" r="r" b="b"/>
            <a:pathLst>
              <a:path w="18245135" h="6039242">
                <a:moveTo>
                  <a:pt x="0" y="0"/>
                </a:moveTo>
                <a:lnTo>
                  <a:pt x="18245135" y="0"/>
                </a:lnTo>
                <a:lnTo>
                  <a:pt x="18245135" y="6039242"/>
                </a:lnTo>
                <a:lnTo>
                  <a:pt x="0" y="603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Limitations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526939" y="5497794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84248" y="4634109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129" y="3860515"/>
            <a:ext cx="5663462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Survey Questions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(Fixed Categories)</a:t>
            </a:r>
          </a:p>
        </p:txBody>
      </p:sp>
      <p:sp>
        <p:nvSpPr>
          <p:cNvPr id="3" name="Freeform 3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804549" y="3579323"/>
            <a:ext cx="6782399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Lived Experience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(Natural Expressions)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062562" y="764712"/>
            <a:ext cx="6162876" cy="6344006"/>
            <a:chOff x="0" y="0"/>
            <a:chExt cx="8217168" cy="8458675"/>
          </a:xfrm>
        </p:grpSpPr>
        <p:sp>
          <p:nvSpPr>
            <p:cNvPr id="7" name="Freeform 7"/>
            <p:cNvSpPr/>
            <p:nvPr/>
          </p:nvSpPr>
          <p:spPr>
            <a:xfrm>
              <a:off x="4073373" y="0"/>
              <a:ext cx="4143795" cy="8458675"/>
            </a:xfrm>
            <a:custGeom>
              <a:avLst/>
              <a:gdLst/>
              <a:ahLst/>
              <a:cxnLst/>
              <a:rect l="l" t="t" r="r" b="b"/>
              <a:pathLst>
                <a:path w="4143795" h="8458675">
                  <a:moveTo>
                    <a:pt x="0" y="0"/>
                  </a:moveTo>
                  <a:lnTo>
                    <a:pt x="4143795" y="0"/>
                  </a:lnTo>
                  <a:lnTo>
                    <a:pt x="4143795" y="8458675"/>
                  </a:lnTo>
                  <a:lnTo>
                    <a:pt x="0" y="845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72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1952389"/>
              <a:ext cx="4073373" cy="3875395"/>
            </a:xfrm>
            <a:custGeom>
              <a:avLst/>
              <a:gdLst/>
              <a:ahLst/>
              <a:cxnLst/>
              <a:rect l="l" t="t" r="r" b="b"/>
              <a:pathLst>
                <a:path w="4073373" h="3875395">
                  <a:moveTo>
                    <a:pt x="0" y="0"/>
                  </a:moveTo>
                  <a:lnTo>
                    <a:pt x="4073373" y="0"/>
                  </a:lnTo>
                  <a:lnTo>
                    <a:pt x="4073373" y="3875395"/>
                  </a:lnTo>
                  <a:lnTo>
                    <a:pt x="0" y="3875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3977" r="-108135" b="-724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8120" y="5164490"/>
            <a:ext cx="15701180" cy="5122510"/>
            <a:chOff x="0" y="0"/>
            <a:chExt cx="20934907" cy="68300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34907" cy="6830013"/>
            </a:xfrm>
            <a:custGeom>
              <a:avLst/>
              <a:gdLst/>
              <a:ahLst/>
              <a:cxnLst/>
              <a:rect l="l" t="t" r="r" b="b"/>
              <a:pathLst>
                <a:path w="20934907" h="6830013">
                  <a:moveTo>
                    <a:pt x="0" y="0"/>
                  </a:moveTo>
                  <a:lnTo>
                    <a:pt x="20934907" y="0"/>
                  </a:lnTo>
                  <a:lnTo>
                    <a:pt x="20934907" y="6830013"/>
                  </a:lnTo>
                  <a:lnTo>
                    <a:pt x="0" y="6830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018395" y="0"/>
              <a:ext cx="5526325" cy="5526325"/>
            </a:xfrm>
            <a:custGeom>
              <a:avLst/>
              <a:gdLst/>
              <a:ahLst/>
              <a:cxnLst/>
              <a:rect l="l" t="t" r="r" b="b"/>
              <a:pathLst>
                <a:path w="5526325" h="5526325">
                  <a:moveTo>
                    <a:pt x="0" y="0"/>
                  </a:moveTo>
                  <a:lnTo>
                    <a:pt x="5526325" y="0"/>
                  </a:lnTo>
                  <a:lnTo>
                    <a:pt x="5526325" y="5526325"/>
                  </a:lnTo>
                  <a:lnTo>
                    <a:pt x="0" y="5526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The Limits of Structured Inquires</a:t>
            </a:r>
          </a:p>
        </p:txBody>
      </p:sp>
      <p:sp>
        <p:nvSpPr>
          <p:cNvPr id="13" name="Freeform 13"/>
          <p:cNvSpPr/>
          <p:nvPr/>
        </p:nvSpPr>
        <p:spPr>
          <a:xfrm rot="915545">
            <a:off x="15451356" y="5330993"/>
            <a:ext cx="3276178" cy="5519375"/>
          </a:xfrm>
          <a:custGeom>
            <a:avLst/>
            <a:gdLst/>
            <a:ahLst/>
            <a:cxnLst/>
            <a:rect l="l" t="t" r="r" b="b"/>
            <a:pathLst>
              <a:path w="3276178" h="5519375">
                <a:moveTo>
                  <a:pt x="0" y="0"/>
                </a:moveTo>
                <a:lnTo>
                  <a:pt x="3276178" y="0"/>
                </a:lnTo>
                <a:lnTo>
                  <a:pt x="3276178" y="5519375"/>
                </a:lnTo>
                <a:lnTo>
                  <a:pt x="0" y="5519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75182" b="-1047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7373" y="-137476"/>
            <a:ext cx="18896539" cy="10424476"/>
          </a:xfrm>
          <a:custGeom>
            <a:avLst/>
            <a:gdLst/>
            <a:ahLst/>
            <a:cxnLst/>
            <a:rect l="l" t="t" r="r" b="b"/>
            <a:pathLst>
              <a:path w="18896539" h="10424476">
                <a:moveTo>
                  <a:pt x="0" y="0"/>
                </a:moveTo>
                <a:lnTo>
                  <a:pt x="18896539" y="0"/>
                </a:lnTo>
                <a:lnTo>
                  <a:pt x="18896539" y="10424476"/>
                </a:lnTo>
                <a:lnTo>
                  <a:pt x="0" y="1042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9" r="-839" b="-367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77373" y="-137476"/>
            <a:ext cx="14271825" cy="5861527"/>
            <a:chOff x="0" y="0"/>
            <a:chExt cx="3758834" cy="15437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58835" cy="1543777"/>
            </a:xfrm>
            <a:custGeom>
              <a:avLst/>
              <a:gdLst/>
              <a:ahLst/>
              <a:cxnLst/>
              <a:rect l="l" t="t" r="r" b="b"/>
              <a:pathLst>
                <a:path w="3758835" h="1543777">
                  <a:moveTo>
                    <a:pt x="0" y="0"/>
                  </a:moveTo>
                  <a:lnTo>
                    <a:pt x="3758835" y="0"/>
                  </a:lnTo>
                  <a:lnTo>
                    <a:pt x="3758835" y="1543777"/>
                  </a:lnTo>
                  <a:lnTo>
                    <a:pt x="0" y="1543777"/>
                  </a:lnTo>
                  <a:close/>
                </a:path>
              </a:pathLst>
            </a:custGeom>
            <a:solidFill>
              <a:srgbClr val="F0ED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758834" cy="1524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167664" y="5181600"/>
            <a:ext cx="12314858" cy="1700630"/>
            <a:chOff x="0" y="0"/>
            <a:chExt cx="3243419" cy="4479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43419" cy="447903"/>
            </a:xfrm>
            <a:custGeom>
              <a:avLst/>
              <a:gdLst/>
              <a:ahLst/>
              <a:cxnLst/>
              <a:rect l="l" t="t" r="r" b="b"/>
              <a:pathLst>
                <a:path w="3243419" h="447903">
                  <a:moveTo>
                    <a:pt x="0" y="0"/>
                  </a:moveTo>
                  <a:lnTo>
                    <a:pt x="3243419" y="0"/>
                  </a:lnTo>
                  <a:lnTo>
                    <a:pt x="3243419" y="447903"/>
                  </a:lnTo>
                  <a:lnTo>
                    <a:pt x="0" y="447903"/>
                  </a:lnTo>
                  <a:close/>
                </a:path>
              </a:pathLst>
            </a:custGeom>
            <a:solidFill>
              <a:srgbClr val="F0ED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3243419" cy="42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99481" y="3385662"/>
            <a:ext cx="2744032" cy="773318"/>
          </a:xfrm>
          <a:custGeom>
            <a:avLst/>
            <a:gdLst/>
            <a:ahLst/>
            <a:cxnLst/>
            <a:rect l="l" t="t" r="r" b="b"/>
            <a:pathLst>
              <a:path w="2744032" h="773318">
                <a:moveTo>
                  <a:pt x="0" y="0"/>
                </a:moveTo>
                <a:lnTo>
                  <a:pt x="2744032" y="0"/>
                </a:lnTo>
                <a:lnTo>
                  <a:pt x="2744032" y="773318"/>
                </a:lnTo>
                <a:lnTo>
                  <a:pt x="0" y="77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Listening at Scale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338037"/>
            <a:ext cx="14213214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To overcome the limits of surveys → Reddit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Not asking individuals to report stress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Observing how they describe it in their own words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Anonymous and honest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15545">
            <a:off x="15537850" y="5240460"/>
            <a:ext cx="3276178" cy="5519375"/>
          </a:xfrm>
          <a:custGeom>
            <a:avLst/>
            <a:gdLst/>
            <a:ahLst/>
            <a:cxnLst/>
            <a:rect l="l" t="t" r="r" b="b"/>
            <a:pathLst>
              <a:path w="3276178" h="5519375">
                <a:moveTo>
                  <a:pt x="0" y="0"/>
                </a:moveTo>
                <a:lnTo>
                  <a:pt x="3276178" y="0"/>
                </a:lnTo>
                <a:lnTo>
                  <a:pt x="3276178" y="5519375"/>
                </a:lnTo>
                <a:lnTo>
                  <a:pt x="0" y="551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5182" b="-104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906336" y="2752665"/>
            <a:ext cx="14479973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906336" y="4972487"/>
            <a:ext cx="14479973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901691" y="7154210"/>
            <a:ext cx="14484618" cy="2104090"/>
          </a:xfrm>
          <a:prstGeom prst="rect">
            <a:avLst/>
          </a:prstGeom>
          <a:solidFill>
            <a:srgbClr val="191919">
              <a:alpha val="3529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906336" y="2752665"/>
            <a:ext cx="14479973" cy="175339"/>
          </a:xfrm>
          <a:prstGeom prst="rect">
            <a:avLst/>
          </a:prstGeom>
          <a:solidFill>
            <a:srgbClr val="D90D1E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906336" y="4972487"/>
            <a:ext cx="14479973" cy="175339"/>
          </a:xfrm>
          <a:prstGeom prst="rect">
            <a:avLst/>
          </a:prstGeom>
          <a:solidFill>
            <a:srgbClr val="A80917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901691" y="7154210"/>
            <a:ext cx="14484618" cy="175339"/>
          </a:xfrm>
          <a:prstGeom prst="rect">
            <a:avLst/>
          </a:prstGeom>
          <a:solidFill>
            <a:srgbClr val="840813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What I Expect to Find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6336" y="3089464"/>
            <a:ext cx="1421321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Discussions about</a:t>
            </a:r>
            <a:r>
              <a:rPr lang="en-US" sz="2499" b="1">
                <a:solidFill>
                  <a:srgbClr val="191919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work related stress </a:t>
            </a: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are not all the same. Instead, they are likely to form </a:t>
            </a:r>
            <a:r>
              <a:rPr lang="en-US" sz="2499" b="1">
                <a:solidFill>
                  <a:srgbClr val="191919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several distinct groups that reflect different aspects</a:t>
            </a: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 of work, such as economic insecurity, workplace relationships, trust in institutions, and emotional exhaustion.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6336" y="5509311"/>
            <a:ext cx="1421321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These groups will only </a:t>
            </a:r>
            <a:r>
              <a:rPr lang="en-US" sz="2499" b="1">
                <a:solidFill>
                  <a:srgbClr val="191919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partly match</a:t>
            </a: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 established psychological theories of stress, like Lazarus Cognitive Appraisal Theory. This suggests that </a:t>
            </a:r>
            <a:r>
              <a:rPr lang="en-US" sz="2499" b="1">
                <a:solidFill>
                  <a:srgbClr val="191919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everyday language</a:t>
            </a: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2499" b="1">
                <a:solidFill>
                  <a:srgbClr val="191919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captures parts of stress that go beyond set theoretical categories</a:t>
            </a: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7393" y="7521575"/>
            <a:ext cx="14213214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 Unsupervised text analysis can uncover hidden patterns in how people describe and understand work-related stress. It also aims to show the limits of using only data driven methods to capture personal experiences.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19191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65" y="3992429"/>
            <a:ext cx="18245135" cy="6294571"/>
          </a:xfrm>
          <a:custGeom>
            <a:avLst/>
            <a:gdLst/>
            <a:ahLst/>
            <a:cxnLst/>
            <a:rect l="l" t="t" r="r" b="b"/>
            <a:pathLst>
              <a:path w="18245135" h="6294571">
                <a:moveTo>
                  <a:pt x="0" y="0"/>
                </a:moveTo>
                <a:lnTo>
                  <a:pt x="18245135" y="0"/>
                </a:lnTo>
                <a:lnTo>
                  <a:pt x="18245135" y="6294571"/>
                </a:lnTo>
                <a:lnTo>
                  <a:pt x="0" y="6294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Analytical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74252"/>
            <a:ext cx="1421321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Transformed 10,000 comments into a semantic map without losing context.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66420" y="1996920"/>
            <a:ext cx="7614517" cy="7261380"/>
          </a:xfrm>
          <a:custGeom>
            <a:avLst/>
            <a:gdLst/>
            <a:ahLst/>
            <a:cxnLst/>
            <a:rect l="l" t="t" r="r" b="b"/>
            <a:pathLst>
              <a:path w="7614517" h="7261380">
                <a:moveTo>
                  <a:pt x="0" y="0"/>
                </a:moveTo>
                <a:lnTo>
                  <a:pt x="7614517" y="0"/>
                </a:lnTo>
                <a:lnTo>
                  <a:pt x="7614517" y="7261380"/>
                </a:lnTo>
                <a:lnTo>
                  <a:pt x="0" y="72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Refining the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265684"/>
            <a:ext cx="8115300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High volume data requires careful curation to ensure analytical validity.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A turkish langugae dataset was originally collected but excluded due to “thematic noise” (profanity, pop culture) to preserve the integrity of the analysis.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2906332"/>
            <a:ext cx="7613500" cy="6043216"/>
          </a:xfrm>
          <a:custGeom>
            <a:avLst/>
            <a:gdLst/>
            <a:ahLst/>
            <a:cxnLst/>
            <a:rect l="l" t="t" r="r" b="b"/>
            <a:pathLst>
              <a:path w="7613500" h="6043216">
                <a:moveTo>
                  <a:pt x="0" y="0"/>
                </a:moveTo>
                <a:lnTo>
                  <a:pt x="7613500" y="0"/>
                </a:lnTo>
                <a:lnTo>
                  <a:pt x="7613500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049721" y="2906332"/>
            <a:ext cx="7334105" cy="6105642"/>
          </a:xfrm>
          <a:custGeom>
            <a:avLst/>
            <a:gdLst/>
            <a:ahLst/>
            <a:cxnLst/>
            <a:rect l="l" t="t" r="r" b="b"/>
            <a:pathLst>
              <a:path w="7334105" h="6105642">
                <a:moveTo>
                  <a:pt x="0" y="0"/>
                </a:moveTo>
                <a:lnTo>
                  <a:pt x="7334104" y="0"/>
                </a:lnTo>
                <a:lnTo>
                  <a:pt x="7334104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The Topography of Work Related Stress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67825"/>
            <a:ext cx="7613500" cy="58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"/>
              </a:lnSpc>
              <a:spcBef>
                <a:spcPct val="0"/>
              </a:spcBef>
            </a:pPr>
            <a:r>
              <a:rPr lang="en-US" sz="1399" i="1" spc="65">
                <a:solidFill>
                  <a:srgbClr val="000000"/>
                </a:solidFill>
                <a:latin typeface="Aileron Thin Bold Italics"/>
                <a:ea typeface="Aileron Thin Bold Italics"/>
                <a:cs typeface="Aileron Thin Bold Italics"/>
                <a:sym typeface="Aileron Thin Bold Italics"/>
              </a:rPr>
              <a:t>Figure 1. UMAP projection of 10,000 English Reddit comment embeddings. Each point represents a comment encoded using Sentence-BERT. The visualization reveals multiple locally dense regions, suggesting the presence of distinct latent semantic structures.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49721" y="9267825"/>
            <a:ext cx="7334105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5"/>
              </a:lnSpc>
              <a:spcBef>
                <a:spcPct val="0"/>
              </a:spcBef>
            </a:pPr>
            <a:r>
              <a:rPr lang="en-US" sz="1500" i="1" spc="70">
                <a:solidFill>
                  <a:srgbClr val="000000"/>
                </a:solidFill>
                <a:latin typeface="Aileron Thin Bold Italics"/>
                <a:ea typeface="Aileron Thin Bold Italics"/>
                <a:cs typeface="Aileron Thin Bold Italics"/>
                <a:sym typeface="Aileron Thin Bold Italics"/>
              </a:rPr>
              <a:t>Figure 2. UMAP projection colored by KMeans cluster assignments (k = 8). While some clusters form compact and well-separated regions, others exhibit partial overlap, reflecting the fuzzy boundaries of work-related discourse themes.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1154" y="2476917"/>
            <a:ext cx="16596846" cy="7584731"/>
          </a:xfrm>
          <a:custGeom>
            <a:avLst/>
            <a:gdLst/>
            <a:ahLst/>
            <a:cxnLst/>
            <a:rect l="l" t="t" r="r" b="b"/>
            <a:pathLst>
              <a:path w="16596846" h="7584731">
                <a:moveTo>
                  <a:pt x="0" y="0"/>
                </a:moveTo>
                <a:lnTo>
                  <a:pt x="16596846" y="0"/>
                </a:lnTo>
                <a:lnTo>
                  <a:pt x="16596846" y="7584730"/>
                </a:lnTo>
                <a:lnTo>
                  <a:pt x="0" y="758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The Topography of Work Related Stress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76917"/>
            <a:ext cx="1688670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The analysis revealed 8 distinct clusters. Boundaries are fuzzy; personal stress bleeds into political and economic frustration.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65" y="3283304"/>
            <a:ext cx="18245135" cy="7003696"/>
          </a:xfrm>
          <a:custGeom>
            <a:avLst/>
            <a:gdLst/>
            <a:ahLst/>
            <a:cxnLst/>
            <a:rect l="l" t="t" r="r" b="b"/>
            <a:pathLst>
              <a:path w="18245135" h="7003696">
                <a:moveTo>
                  <a:pt x="0" y="0"/>
                </a:moveTo>
                <a:lnTo>
                  <a:pt x="18245135" y="0"/>
                </a:lnTo>
                <a:lnTo>
                  <a:pt x="18245135" y="7003696"/>
                </a:lnTo>
                <a:lnTo>
                  <a:pt x="0" y="7003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9535" y="-137476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865" y="14924"/>
            <a:ext cx="2882764" cy="4581086"/>
          </a:xfrm>
          <a:custGeom>
            <a:avLst/>
            <a:gdLst/>
            <a:ahLst/>
            <a:cxnLst/>
            <a:rect l="l" t="t" r="r" b="b"/>
            <a:pathLst>
              <a:path w="2882764" h="4581086">
                <a:moveTo>
                  <a:pt x="0" y="0"/>
                </a:moveTo>
                <a:lnTo>
                  <a:pt x="2882765" y="0"/>
                </a:lnTo>
                <a:lnTo>
                  <a:pt x="2882765" y="4581085"/>
                </a:lnTo>
                <a:lnTo>
                  <a:pt x="0" y="4581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6228" t="-3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2173717"/>
            <a:ext cx="1234123" cy="468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40622"/>
            <a:ext cx="15355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4500" spc="211">
                <a:solidFill>
                  <a:srgbClr val="000000"/>
                </a:solidFill>
                <a:latin typeface="Aileron Thin Bold"/>
                <a:ea typeface="Aileron Thin Bold"/>
                <a:cs typeface="Aileron Thin Bold"/>
                <a:sym typeface="Aileron Thin Bold"/>
              </a:rPr>
              <a:t>Identifying the Signal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0133" y="2422879"/>
            <a:ext cx="162306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Maven Pro"/>
                <a:ea typeface="Maven Pro"/>
                <a:cs typeface="Maven Pro"/>
                <a:sym typeface="Maven Pro"/>
              </a:rPr>
              <a:t>Out of 8 clusters, qualitative inspection revealed three core “work related stress” zones. 86.5% of texts in these zones contained work, economy, and stress related terms.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593</Words>
  <Application>Microsoft Office PowerPoint</Application>
  <PresentationFormat>Custom</PresentationFormat>
  <Paragraphs>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Aileron Thin Bold Italics</vt:lpstr>
      <vt:lpstr>Maven Pro Bold</vt:lpstr>
      <vt:lpstr>Aileron Thin Bold</vt:lpstr>
      <vt:lpstr>IBM Plex Sans</vt:lpstr>
      <vt:lpstr>Aileron Bold</vt:lpstr>
      <vt:lpstr>Maven Pro</vt:lpstr>
      <vt:lpstr>IBM Plex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CSSM501 kopyası kopyası</dc:title>
  <cp:lastModifiedBy>Sevval Cakıcı</cp:lastModifiedBy>
  <cp:revision>2</cp:revision>
  <dcterms:created xsi:type="dcterms:W3CDTF">2006-08-16T00:00:00Z</dcterms:created>
  <dcterms:modified xsi:type="dcterms:W3CDTF">2026-01-22T10:36:04Z</dcterms:modified>
  <dc:identifier>DAG_HWh-kdI</dc:identifier>
</cp:coreProperties>
</file>